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563"/>
  </p:normalViewPr>
  <p:slideViewPr>
    <p:cSldViewPr snapToGrid="0">
      <p:cViewPr varScale="1">
        <p:scale>
          <a:sx n="214" d="100"/>
          <a:sy n="214" d="100"/>
        </p:scale>
        <p:origin x="10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2022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72877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212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49983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980506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43262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572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1185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4323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89281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99046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537F406-794A-7841-9F23-C8B87B4515F7}" type="datetimeFigureOut">
              <a:rPr kumimoji="1" lang="zh-TW" altLang="en-US" smtClean="0"/>
              <a:t>2023/4/20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9DD0FD1-BD30-B344-9C20-7C3F63A9755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48931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ascratchpad.blogspot.com/2011/03/image-segmentation-using-active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th.ucla.edu/~lvese/PAPERS/IEEEIP2001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E57C38-091B-36D9-24D7-6E2BB6A6F8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Chan-</a:t>
            </a:r>
            <a:r>
              <a:rPr kumimoji="1" lang="en-US" altLang="zh-TW" dirty="0" err="1"/>
              <a:t>Vese</a:t>
            </a:r>
            <a:r>
              <a:rPr kumimoji="1" lang="en-US" altLang="zh-TW" dirty="0"/>
              <a:t> Segmentation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D3CE37-AA73-C71B-C52C-243160AF06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Yizhen (Stephen) Jia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65093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33568-BF39-CBD0-867F-997C8C9C1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Thank you so much for listening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8130BE-995B-C0DE-666F-6BF35A503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solidFill>
                  <a:schemeClr val="tx1"/>
                </a:solidFill>
              </a:rPr>
              <a:t>REFERENCES:</a:t>
            </a:r>
          </a:p>
          <a:p>
            <a:r>
              <a:rPr lang="en-US" altLang="zh-TW" b="0" i="0" dirty="0">
                <a:solidFill>
                  <a:schemeClr val="tx1"/>
                </a:solidFill>
                <a:effectLst/>
                <a:latin typeface="-apple-system"/>
              </a:rPr>
              <a:t>Author: </a:t>
            </a:r>
            <a:r>
              <a:rPr lang="en-US" altLang="zh-TW" b="0" i="0" dirty="0" err="1">
                <a:solidFill>
                  <a:schemeClr val="tx1"/>
                </a:solidFill>
                <a:effectLst/>
                <a:latin typeface="-apple-system"/>
              </a:rPr>
              <a:t>Burak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lang="en-US" altLang="zh-TW" b="0" i="0" dirty="0" err="1">
                <a:solidFill>
                  <a:schemeClr val="tx1"/>
                </a:solidFill>
                <a:effectLst/>
                <a:latin typeface="-apple-system"/>
              </a:rPr>
              <a:t>Bayramli</a:t>
            </a:r>
            <a:r>
              <a:rPr kumimoji="1" lang="en-US" altLang="zh-TW" dirty="0">
                <a:solidFill>
                  <a:schemeClr val="tx1"/>
                </a:solidFill>
                <a:latin typeface="-apple-system"/>
              </a:rPr>
              <a:t>,</a:t>
            </a:r>
            <a:endParaRPr kumimoji="1" lang="en-US" altLang="zh-TW" dirty="0">
              <a:solidFill>
                <a:schemeClr val="tx1"/>
              </a:solidFill>
            </a:endParaRPr>
          </a:p>
          <a:p>
            <a:r>
              <a:rPr kumimoji="1" lang="en-US" altLang="zh-TW" dirty="0">
                <a:solidFill>
                  <a:schemeClr val="tx1"/>
                </a:solidFill>
                <a:hlinkClick r:id="rId2"/>
              </a:rPr>
              <a:t>http://</a:t>
            </a:r>
            <a:r>
              <a:rPr kumimoji="1" lang="en-US" altLang="zh-TW" dirty="0" err="1">
                <a:solidFill>
                  <a:schemeClr val="tx1"/>
                </a:solidFill>
                <a:hlinkClick r:id="rId2"/>
              </a:rPr>
              <a:t>ascratchpad.blogspot.com</a:t>
            </a:r>
            <a:r>
              <a:rPr kumimoji="1" lang="en-US" altLang="zh-TW" dirty="0">
                <a:solidFill>
                  <a:schemeClr val="tx1"/>
                </a:solidFill>
                <a:hlinkClick r:id="rId2"/>
              </a:rPr>
              <a:t>/2011/03/image-segmentation-using-</a:t>
            </a:r>
            <a:r>
              <a:rPr kumimoji="1" lang="en-US" altLang="zh-TW" dirty="0" err="1">
                <a:solidFill>
                  <a:schemeClr val="tx1"/>
                </a:solidFill>
                <a:hlinkClick r:id="rId2"/>
              </a:rPr>
              <a:t>active.html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694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336A0A-BC36-E3E1-776E-6B027AA4A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9913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Project Outputs</a:t>
            </a:r>
            <a:endParaRPr kumimoji="1" lang="zh-TW" altLang="en-US" dirty="0"/>
          </a:p>
        </p:txBody>
      </p:sp>
      <p:pic>
        <p:nvPicPr>
          <p:cNvPr id="4" name="ani_84">
            <a:hlinkClick r:id="" action="ppaction://media"/>
            <a:extLst>
              <a:ext uri="{FF2B5EF4-FFF2-40B4-BE49-F238E27FC236}">
                <a16:creationId xmlns:a16="http://schemas.microsoft.com/office/drawing/2014/main" id="{53D4399C-0B61-2CB4-DE0F-B7442942F06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1162050"/>
            <a:ext cx="5754688" cy="2746375"/>
          </a:xfrm>
        </p:spPr>
      </p:pic>
      <p:pic>
        <p:nvPicPr>
          <p:cNvPr id="5" name="ani_brain">
            <a:hlinkClick r:id="" action="ppaction://media"/>
            <a:extLst>
              <a:ext uri="{FF2B5EF4-FFF2-40B4-BE49-F238E27FC236}">
                <a16:creationId xmlns:a16="http://schemas.microsoft.com/office/drawing/2014/main" id="{34761BD7-5A19-9100-4305-2C8022314D7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81638" y="3892658"/>
            <a:ext cx="5754309" cy="27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376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14ED27-E355-5E1B-5EA1-2C00300DB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613"/>
            <a:ext cx="7729728" cy="1188720"/>
          </a:xfrm>
        </p:spPr>
        <p:txBody>
          <a:bodyPr/>
          <a:lstStyle/>
          <a:p>
            <a:r>
              <a:rPr kumimoji="1" lang="en-US" altLang="zh-TW" dirty="0"/>
              <a:t>Introduction and key concepts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61F9F29-CAE2-2F76-5B8F-0F735FE37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114550"/>
            <a:ext cx="7729728" cy="4219837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Chan-</a:t>
            </a:r>
            <a:r>
              <a:rPr lang="en-US" altLang="zh-TW" b="0" i="0" dirty="0" err="1">
                <a:solidFill>
                  <a:schemeClr val="tx1"/>
                </a:solidFill>
                <a:effectLst/>
                <a:latin typeface="Söhne"/>
              </a:rPr>
              <a:t>Vese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Söhne"/>
              </a:rPr>
              <a:t>(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by Tony F. Chan and Luminita A. </a:t>
            </a:r>
            <a:r>
              <a:rPr lang="en-US" altLang="zh-TW" b="0" i="0" dirty="0" err="1">
                <a:solidFill>
                  <a:schemeClr val="tx1"/>
                </a:solidFill>
                <a:effectLst/>
                <a:latin typeface="Söhne"/>
              </a:rPr>
              <a:t>Vese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 in 2001) : an image segmentation algorithm using active contours and level set methods. Paper link: 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  <a:hlinkClick r:id="rId2"/>
              </a:rPr>
              <a:t>https://</a:t>
            </a:r>
            <a:r>
              <a:rPr lang="en-US" altLang="zh-TW" b="0" i="0" dirty="0" err="1">
                <a:solidFill>
                  <a:schemeClr val="tx1"/>
                </a:solidFill>
                <a:effectLst/>
                <a:latin typeface="Söhne"/>
                <a:hlinkClick r:id="rId2"/>
              </a:rPr>
              <a:t>www.math.ucla.edu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  <a:hlinkClick r:id="rId2"/>
              </a:rPr>
              <a:t>/~</a:t>
            </a:r>
            <a:r>
              <a:rPr lang="en-US" altLang="zh-TW" b="0" i="0" dirty="0" err="1">
                <a:solidFill>
                  <a:schemeClr val="tx1"/>
                </a:solidFill>
                <a:effectLst/>
                <a:latin typeface="Söhne"/>
                <a:hlinkClick r:id="rId2"/>
              </a:rPr>
              <a:t>lvese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  <a:hlinkClick r:id="rId2"/>
              </a:rPr>
              <a:t>/PAPERS/IEEEIP2001.pdf</a:t>
            </a:r>
            <a:endParaRPr lang="en-US" altLang="zh-TW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Region-based technique, focuses on homogeneous regions, not edge detection.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374151"/>
                </a:solidFill>
                <a:effectLst/>
                <a:latin typeface="Söhne"/>
              </a:rPr>
              <a:t>Signed Distance Function (SDF): A function that represents the distance from a point to a curve or surface.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374151"/>
                </a:solidFill>
                <a:effectLst/>
                <a:latin typeface="Söhne"/>
              </a:rPr>
              <a:t>Curvature: A measure of how much a curve deviates from being a straight line, used as a penalty term in the energy functional.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374151"/>
                </a:solidFill>
                <a:effectLst/>
                <a:latin typeface="Söhne"/>
              </a:rPr>
              <a:t>Convergence: A condition to stop iterating when the segmentation result does not change significantly.</a:t>
            </a:r>
            <a:endParaRPr lang="en-US" altLang="zh-TW" b="0" i="0" dirty="0">
              <a:solidFill>
                <a:schemeClr val="tx1"/>
              </a:solidFill>
              <a:effectLst/>
              <a:latin typeface="Söhne"/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2505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052E5C-A41F-B5A7-C9E3-74123BA6B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Advantages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9C3281-9D5F-57A4-2621-C134BEE8F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Robust to noise and weak edges, as it focuses on region homogeneity rather than edge detection.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Handles topological changes automatically due to the level set representation.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Applicable to various imaging modalities, such as MRI, CT, and ultrasound.</a:t>
            </a:r>
          </a:p>
        </p:txBody>
      </p:sp>
    </p:spTree>
    <p:extLst>
      <p:ext uri="{BB962C8B-B14F-4D97-AF65-F5344CB8AC3E}">
        <p14:creationId xmlns:p14="http://schemas.microsoft.com/office/powerpoint/2010/main" val="2147906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C42374-BA1D-9995-93A6-F7D623BA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Algorithm overview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30A362A-3DB3-007F-6764-AEB09D1D6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Convert the input image to grayscale and normalize.</a:t>
            </a:r>
          </a:p>
          <a:p>
            <a:pPr algn="l">
              <a:buFont typeface="+mj-lt"/>
              <a:buAutoNum type="arabicPeriod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Initialize the level set function (e.g., checkerboard or signed distance function).</a:t>
            </a:r>
          </a:p>
          <a:p>
            <a:pPr algn="l">
              <a:buFont typeface="+mj-lt"/>
              <a:buAutoNum type="arabicPeriod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Compute the Chan-</a:t>
            </a:r>
            <a:r>
              <a:rPr lang="en-US" altLang="zh-TW" b="0" i="0" dirty="0" err="1">
                <a:solidFill>
                  <a:schemeClr val="tx1"/>
                </a:solidFill>
                <a:effectLst/>
                <a:latin typeface="Söhne"/>
              </a:rPr>
              <a:t>Vese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 energy functional for the current level set function.</a:t>
            </a:r>
          </a:p>
          <a:p>
            <a:pPr algn="l">
              <a:buFont typeface="+mj-lt"/>
              <a:buAutoNum type="arabicPeriod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Evolve the level set function by minimizing the energy functional using gradient descent.</a:t>
            </a:r>
          </a:p>
          <a:p>
            <a:pPr algn="l">
              <a:buFont typeface="+mj-lt"/>
              <a:buAutoNum type="arabicPeriod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Repeat steps 3 and 4 until convergence or a maximum number of iterations is reached.</a:t>
            </a:r>
          </a:p>
          <a:p>
            <a:pPr algn="l">
              <a:buFont typeface="+mj-lt"/>
              <a:buAutoNum type="arabicPeriod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Extract the segmented regions from the final level set function.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4086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3C44D9-3A78-626A-0966-25AEB2798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942" y="175365"/>
            <a:ext cx="2837296" cy="319414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full code</a:t>
            </a:r>
            <a:endParaRPr kumimoji="1"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3EBB458C-AD99-817D-F315-5799CC3DE6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0942" y="618052"/>
            <a:ext cx="4519518" cy="6145204"/>
          </a:xfrm>
        </p:spPr>
      </p:pic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470B7918-B0AB-1717-2C04-B612C2247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176" y="618052"/>
            <a:ext cx="5536909" cy="521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394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F891EC-2D6F-EF4B-C152-9EE8E8860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842" y="940941"/>
            <a:ext cx="3776354" cy="1188720"/>
          </a:xfrm>
        </p:spPr>
        <p:txBody>
          <a:bodyPr/>
          <a:lstStyle/>
          <a:p>
            <a:r>
              <a:rPr kumimoji="1" lang="en-US" altLang="zh-TW" dirty="0"/>
              <a:t>Demonstration</a:t>
            </a:r>
            <a:endParaRPr kumimoji="1"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8A861888-0D9C-4E46-653C-95FCAACB1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8534" y="483948"/>
            <a:ext cx="4232294" cy="5979887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B58F6C2-72E7-BDF7-0E91-F0027F165B68}"/>
              </a:ext>
            </a:extLst>
          </p:cNvPr>
          <p:cNvSpPr txBox="1"/>
          <p:nvPr/>
        </p:nvSpPr>
        <p:spPr>
          <a:xfrm>
            <a:off x="5326572" y="2276158"/>
            <a:ext cx="588689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/>
              <a:t>In this code, I demonstrate the implementation of the Chan-Vese segmentation 	method for image processing. </a:t>
            </a:r>
          </a:p>
          <a:p>
            <a:r>
              <a:rPr kumimoji="1" lang="en-US" altLang="zh-TW" sz="1400" dirty="0"/>
              <a:t>I use a level-set approach to evolve a contour, enabling the segmentation of 	objects in images. </a:t>
            </a:r>
          </a:p>
          <a:p>
            <a:r>
              <a:rPr kumimoji="1" lang="en-US" altLang="zh-TW" sz="1400" dirty="0"/>
              <a:t>The code is structured with the main function ‘</a:t>
            </a:r>
            <a:r>
              <a:rPr kumimoji="1" lang="en-US" altLang="zh-TW" sz="1400" dirty="0" err="1"/>
              <a:t>chanvese</a:t>
            </a:r>
            <a:r>
              <a:rPr kumimoji="1" lang="en-US" altLang="zh-TW" sz="1400" dirty="0"/>
              <a:t>()’, which takes an 	input 	image, initial mask, maximum number of iterations, regularization 	parameter alpha, threshold, color for display, and an optional display flag.</a:t>
            </a:r>
          </a:p>
          <a:p>
            <a:endParaRPr kumimoji="1" lang="en-US" altLang="zh-TW" sz="1400" dirty="0"/>
          </a:p>
          <a:p>
            <a:r>
              <a:rPr kumimoji="1" lang="en-US" altLang="zh-TW" sz="1400" dirty="0"/>
              <a:t>The core of the Chan-Vese algorithm is executed in the main loop, </a:t>
            </a:r>
          </a:p>
          <a:p>
            <a:r>
              <a:rPr kumimoji="1" lang="en-US" altLang="zh-TW" sz="1400" dirty="0"/>
              <a:t>   	which I iterate until reaching the maximum iterations or convergence. </a:t>
            </a:r>
          </a:p>
          <a:p>
            <a:r>
              <a:rPr kumimoji="1" lang="en-US" altLang="zh-TW" sz="1400" dirty="0"/>
              <a:t>I evolve the contour based on image information and curvature penalty. </a:t>
            </a:r>
          </a:p>
          <a:p>
            <a:r>
              <a:rPr kumimoji="1" lang="en-US" altLang="zh-TW" sz="1400" dirty="0"/>
              <a:t>Signed distance functions are used to maintain smoothness, and I check for 	convergence periodically.</a:t>
            </a:r>
            <a:endParaRPr kumimoji="1"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43810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81C93F-D713-5ED3-40A0-281BAB570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applications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D28636-E690-154E-5FAA-725AA969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Medical image segmentation: Tumor detection, organ segmentation, and tissue classification.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Object recognition and tracking in computer vision.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Background subtraction in video analysis.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Texture segmentation in remote sensing and satellite imagery.</a:t>
            </a:r>
          </a:p>
        </p:txBody>
      </p:sp>
    </p:spTree>
    <p:extLst>
      <p:ext uri="{BB962C8B-B14F-4D97-AF65-F5344CB8AC3E}">
        <p14:creationId xmlns:p14="http://schemas.microsoft.com/office/powerpoint/2010/main" val="2742372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C792D6-5865-A3FB-6805-6B1BEB433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conclusion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FD44F4-3250-C030-B2FF-97853FD79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The Chan-</a:t>
            </a:r>
            <a:r>
              <a:rPr lang="en-US" altLang="zh-TW" b="0" i="0" dirty="0" err="1">
                <a:solidFill>
                  <a:schemeClr val="tx1"/>
                </a:solidFill>
                <a:effectLst/>
                <a:latin typeface="Söhne"/>
              </a:rPr>
              <a:t>Vese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 segmentation method provides a powerful, region-based approach to image segmentation.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Its flexibility and robustness make it suitable for various applications, particularly in medical imaging.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chemeClr val="tx1"/>
                </a:solidFill>
                <a:effectLst/>
                <a:latin typeface="Söhne"/>
              </a:rPr>
              <a:t>Adjusting algorithm parameters can help tailor the method to specific images and segmentation tasks.</a:t>
            </a:r>
          </a:p>
        </p:txBody>
      </p:sp>
    </p:spTree>
    <p:extLst>
      <p:ext uri="{BB962C8B-B14F-4D97-AF65-F5344CB8AC3E}">
        <p14:creationId xmlns:p14="http://schemas.microsoft.com/office/powerpoint/2010/main" val="2360145240"/>
      </p:ext>
    </p:extLst>
  </p:cSld>
  <p:clrMapOvr>
    <a:masterClrMapping/>
  </p:clrMapOvr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{120E3D27-E46C-2245-AE2A-AAC4BA519CA6}tf10001120</Template>
  <TotalTime>2682</TotalTime>
  <Words>510</Words>
  <Application>Microsoft Macintosh PowerPoint</Application>
  <PresentationFormat>寬螢幕</PresentationFormat>
  <Paragraphs>43</Paragraphs>
  <Slides>10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5" baseType="lpstr">
      <vt:lpstr>-apple-system</vt:lpstr>
      <vt:lpstr>Söhne</vt:lpstr>
      <vt:lpstr>Arial</vt:lpstr>
      <vt:lpstr>Gill Sans MT</vt:lpstr>
      <vt:lpstr>包裹</vt:lpstr>
      <vt:lpstr>Chan-Vese Segmentation</vt:lpstr>
      <vt:lpstr>Project Outputs</vt:lpstr>
      <vt:lpstr>Introduction and key concepts</vt:lpstr>
      <vt:lpstr>Advantages</vt:lpstr>
      <vt:lpstr>Algorithm overview</vt:lpstr>
      <vt:lpstr>full code</vt:lpstr>
      <vt:lpstr>Demonstration</vt:lpstr>
      <vt:lpstr>applications</vt:lpstr>
      <vt:lpstr>conclusion</vt:lpstr>
      <vt:lpstr>Thank you so much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</dc:title>
  <dc:creator>Yizhen  Jia</dc:creator>
  <cp:lastModifiedBy>Yizhen  Jia</cp:lastModifiedBy>
  <cp:revision>6</cp:revision>
  <dcterms:created xsi:type="dcterms:W3CDTF">2023-04-17T19:24:46Z</dcterms:created>
  <dcterms:modified xsi:type="dcterms:W3CDTF">2023-04-22T15:42:42Z</dcterms:modified>
</cp:coreProperties>
</file>

<file path=docProps/thumbnail.jpeg>
</file>